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0000CC"/>
    <a:srgbClr val="FF0066"/>
    <a:srgbClr val="71240F"/>
    <a:srgbClr val="720E18"/>
    <a:srgbClr val="216C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2743200" cy="1447800"/>
          </a:xfrm>
        </p:spPr>
        <p:txBody>
          <a:bodyPr/>
          <a:lstStyle/>
          <a:p>
            <a:r>
              <a:rPr lang="bn-IN" sz="4400" dirty="0" smtClean="0">
                <a:solidFill>
                  <a:srgbClr val="0000CC"/>
                </a:solidFill>
                <a:latin typeface="Nikosh" pitchFamily="2" charset="0"/>
                <a:cs typeface="Nikosh" pitchFamily="2" charset="0"/>
              </a:rPr>
              <a:t>প্রধান ধর্মীয়  উৎসবের নাম--- </a:t>
            </a:r>
            <a:endParaRPr lang="en-US" sz="4400" dirty="0">
              <a:solidFill>
                <a:srgbClr val="0000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2819400"/>
            <a:ext cx="2743200" cy="3352800"/>
          </a:xfrm>
        </p:spPr>
        <p:txBody>
          <a:bodyPr>
            <a:norm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বৈশাখী</a:t>
            </a:r>
            <a:r>
              <a:rPr lang="bn-IN" sz="9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9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পূর্ণিমা</a:t>
            </a:r>
            <a:r>
              <a:rPr lang="bn-IN" sz="9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007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00400" y="3319272"/>
            <a:ext cx="2438400" cy="1901952"/>
          </a:xfrm>
        </p:spPr>
      </p:pic>
      <p:pic>
        <p:nvPicPr>
          <p:cNvPr id="6" name="Picture 5" descr="adibasi n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889255"/>
            <a:ext cx="3409949" cy="2274923"/>
          </a:xfrm>
          <a:prstGeom prst="rect">
            <a:avLst/>
          </a:prstGeom>
        </p:spPr>
      </p:pic>
      <p:pic>
        <p:nvPicPr>
          <p:cNvPr id="7" name="Picture 6" descr="P1130470-600x400ch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648200"/>
            <a:ext cx="2971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70408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bn-IN" sz="7300" dirty="0" smtClean="0">
                <a:solidFill>
                  <a:srgbClr val="7030A0"/>
                </a:solidFill>
              </a:rPr>
              <a:t>শ্রেষ্ঠ উৎসব - </a:t>
            </a:r>
            <a:r>
              <a:rPr lang="bn-IN" sz="8800" dirty="0" smtClean="0">
                <a:solidFill>
                  <a:srgbClr val="C00000"/>
                </a:solidFill>
              </a:rPr>
              <a:t>বিজু</a:t>
            </a:r>
            <a:endParaRPr lang="en-US" sz="8800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2370Biju-3-2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1828800"/>
            <a:ext cx="3505200" cy="2184908"/>
          </a:xfrm>
        </p:spPr>
      </p:pic>
      <p:pic>
        <p:nvPicPr>
          <p:cNvPr id="8" name="Picture 7" descr="5345a881220e8-12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2057400"/>
            <a:ext cx="3433906" cy="2286000"/>
          </a:xfrm>
          <a:prstGeom prst="rect">
            <a:avLst/>
          </a:prstGeom>
        </p:spPr>
      </p:pic>
      <p:pic>
        <p:nvPicPr>
          <p:cNvPr id="9" name="Picture 8" descr="আদিবাসী-trib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648200"/>
            <a:ext cx="3352800" cy="1965872"/>
          </a:xfrm>
          <a:prstGeom prst="rect">
            <a:avLst/>
          </a:prstGeom>
        </p:spPr>
      </p:pic>
      <p:pic>
        <p:nvPicPr>
          <p:cNvPr id="10" name="Picture 9" descr="Habib-1428570282boisk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267200"/>
            <a:ext cx="344129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00400" cy="609600"/>
          </a:xfrm>
        </p:spPr>
        <p:txBody>
          <a:bodyPr/>
          <a:lstStyle/>
          <a:p>
            <a:r>
              <a:rPr lang="bn-IN" sz="4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আরও কিছু বৈশিষ্ট্য </a:t>
            </a:r>
            <a:endParaRPr lang="en-US" sz="4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143000"/>
            <a:ext cx="3200400" cy="5562600"/>
          </a:xfrm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0000CC"/>
                </a:solidFill>
                <a:latin typeface="Nikosh" pitchFamily="2" charset="0"/>
                <a:cs typeface="Nikosh" pitchFamily="2" charset="0"/>
              </a:rPr>
              <a:t>বাঁশ বেতের পণ্য তৈরি করে, ব্যবহার করে</a:t>
            </a: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প্রিয় খাদ্য বাঁশ কোড়ল , মাছ্‌, মাংস, শাকসবজি </a:t>
            </a:r>
          </a:p>
          <a:p>
            <a:endParaRPr lang="bn-IN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2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প্রিয় খেলা ঘিলাখারা , হা-ডু-ডু </a:t>
            </a:r>
            <a:endParaRPr lang="en-US" sz="3200" dirty="0">
              <a:solidFill>
                <a:srgbClr val="0066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53635_98507_77705ckm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29400" y="685800"/>
            <a:ext cx="2262949" cy="1600200"/>
          </a:xfrm>
        </p:spPr>
      </p:pic>
      <p:pic>
        <p:nvPicPr>
          <p:cNvPr id="6" name="Picture 5" descr="adibasi bash b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609600"/>
            <a:ext cx="2560322" cy="1600201"/>
          </a:xfrm>
          <a:prstGeom prst="rect">
            <a:avLst/>
          </a:prstGeom>
        </p:spPr>
      </p:pic>
      <p:pic>
        <p:nvPicPr>
          <p:cNvPr id="7" name="Picture 6" descr="bash kor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514600"/>
            <a:ext cx="2522220" cy="1882254"/>
          </a:xfrm>
          <a:prstGeom prst="rect">
            <a:avLst/>
          </a:prstGeom>
        </p:spPr>
      </p:pic>
      <p:pic>
        <p:nvPicPr>
          <p:cNvPr id="8" name="Picture 7" descr="ghile-ha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800600"/>
            <a:ext cx="2590800" cy="1828800"/>
          </a:xfrm>
          <a:prstGeom prst="rect">
            <a:avLst/>
          </a:prstGeom>
        </p:spPr>
      </p:pic>
      <p:pic>
        <p:nvPicPr>
          <p:cNvPr id="9" name="Picture 8" descr="bash ko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590800"/>
            <a:ext cx="2438400" cy="1752600"/>
          </a:xfrm>
          <a:prstGeom prst="rect">
            <a:avLst/>
          </a:prstGeom>
        </p:spPr>
      </p:pic>
      <p:pic>
        <p:nvPicPr>
          <p:cNvPr id="10" name="Picture 9" descr="kungothangblog_1239821930_8-bishufoods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48006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200400" cy="2667000"/>
          </a:xfrm>
        </p:spPr>
        <p:txBody>
          <a:bodyPr/>
          <a:lstStyle/>
          <a:p>
            <a:r>
              <a:rPr lang="bn-IN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চাকমা মেয়েদের পরনের কাপড়ের নাম ‘পিনোন’ এবং ‘হাদি’ </a:t>
            </a:r>
            <a:endParaRPr lang="en-US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95800" y="3200400"/>
            <a:ext cx="3733800" cy="3352800"/>
          </a:xfrm>
        </p:spPr>
        <p:txBody>
          <a:bodyPr>
            <a:normAutofit/>
          </a:bodyPr>
          <a:lstStyle/>
          <a:p>
            <a:r>
              <a:rPr lang="bn-IN" sz="2000" dirty="0" smtClean="0"/>
              <a:t>চাকমা মেয়েদের পোষাক </a:t>
            </a:r>
            <a:endParaRPr lang="en-US" sz="2000" dirty="0"/>
          </a:p>
        </p:txBody>
      </p:sp>
      <p:pic>
        <p:nvPicPr>
          <p:cNvPr id="5" name="Content Placeholder 4" descr="adibasi ovibad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819400"/>
            <a:ext cx="2895600" cy="3859482"/>
          </a:xfrm>
        </p:spPr>
      </p:pic>
      <p:pic>
        <p:nvPicPr>
          <p:cNvPr id="6" name="Picture 5" descr="Rangamati-Biju-mela-pi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3581400" cy="2163776"/>
          </a:xfrm>
          <a:prstGeom prst="rect">
            <a:avLst/>
          </a:prstGeom>
        </p:spPr>
      </p:pic>
      <p:pic>
        <p:nvPicPr>
          <p:cNvPr id="7" name="Picture 6" descr="53635_98507_77705ck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81400"/>
            <a:ext cx="3339253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66"/>
                </a:solidFill>
              </a:rPr>
              <a:t>বসবাস করে—</a:t>
            </a:r>
            <a:br>
              <a:rPr lang="bn-IN" dirty="0" smtClean="0">
                <a:solidFill>
                  <a:srgbClr val="FF0066"/>
                </a:solidFill>
              </a:rPr>
            </a:br>
            <a:r>
              <a:rPr lang="bn-IN" dirty="0" smtClean="0">
                <a:solidFill>
                  <a:srgbClr val="FF0066"/>
                </a:solidFill>
              </a:rPr>
              <a:t>রাঙামাটি, বান্দরবান, খাগড়াছড়ি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4" name="Content Placeholder 3" descr="3_kyrgyzst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4216146"/>
            <a:ext cx="5295900" cy="2410587"/>
          </a:xfrm>
        </p:spPr>
      </p:pic>
      <p:pic>
        <p:nvPicPr>
          <p:cNvPr id="5" name="Picture 4" descr="পার্বত্য-জেল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133600"/>
            <a:ext cx="5257800" cy="1905000"/>
          </a:xfrm>
          <a:prstGeom prst="rect">
            <a:avLst/>
          </a:prstGeom>
        </p:spPr>
      </p:pic>
      <p:pic>
        <p:nvPicPr>
          <p:cNvPr id="6" name="Picture 5" descr="270px-Chittagong_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133600"/>
            <a:ext cx="2590800" cy="448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3200400" cy="1066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914400"/>
          </a:xfrm>
        </p:spPr>
        <p:txBody>
          <a:bodyPr/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জীবন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295401"/>
            <a:ext cx="4041775" cy="609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819400"/>
            <a:ext cx="4040188" cy="354092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71240F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endParaRPr lang="en-US" sz="4800" dirty="0" smtClean="0">
              <a:solidFill>
                <a:srgbClr val="71240F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অর্থনৈতিক</a:t>
            </a:r>
            <a:endParaRPr lang="en-US" sz="48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4800" dirty="0" err="1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সাংস্কৃতিক</a:t>
            </a:r>
            <a:endParaRPr lang="en-US" sz="4800" dirty="0" smtClean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4800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ধর্মীয়</a:t>
            </a:r>
            <a:r>
              <a:rPr lang="en-US" sz="48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dirty="0">
              <a:solidFill>
                <a:srgbClr val="0066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Content Placeholder 6" descr="25e025a6259c25e025a7258125e025a625ae_25e025a6259a25e025a625be25e025a625b7__jhum_cultivatiom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162800" y="4823966"/>
            <a:ext cx="1752600" cy="1215182"/>
          </a:xfrm>
        </p:spPr>
      </p:pic>
      <p:pic>
        <p:nvPicPr>
          <p:cNvPr id="8" name="Picture 7" descr="400px-BaishabiFestiv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876800"/>
            <a:ext cx="2052437" cy="1339215"/>
          </a:xfrm>
          <a:prstGeom prst="rect">
            <a:avLst/>
          </a:prstGeom>
        </p:spPr>
      </p:pic>
      <p:pic>
        <p:nvPicPr>
          <p:cNvPr id="9" name="Picture 8" descr="Bandarban-pic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981200"/>
            <a:ext cx="1885497" cy="1158181"/>
          </a:xfrm>
          <a:prstGeom prst="rect">
            <a:avLst/>
          </a:prstGeom>
        </p:spPr>
      </p:pic>
      <p:pic>
        <p:nvPicPr>
          <p:cNvPr id="10" name="Picture 9" descr="adibasi pa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2057400"/>
            <a:ext cx="1794329" cy="1203862"/>
          </a:xfrm>
          <a:prstGeom prst="rect">
            <a:avLst/>
          </a:prstGeom>
        </p:spPr>
      </p:pic>
      <p:pic>
        <p:nvPicPr>
          <p:cNvPr id="11" name="Picture 10" descr="bodd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3352800"/>
            <a:ext cx="19050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52400"/>
            <a:ext cx="4343400" cy="990600"/>
          </a:xfrm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8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solidFill>
                  <a:srgbClr val="71240F"/>
                </a:solidFill>
                <a:latin typeface="Nikosh" pitchFamily="2" charset="0"/>
                <a:cs typeface="Nikosh" pitchFamily="2" charset="0"/>
              </a:rPr>
              <a:t>চাকমাদের শ্রেষ্ঠ উৎসবের নাম কী?</a:t>
            </a:r>
          </a:p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চাকমাদের প্রিয় খাদ্যের নাম কী? </a:t>
            </a:r>
          </a:p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>
                <a:solidFill>
                  <a:srgbClr val="0000CC"/>
                </a:solidFill>
                <a:latin typeface="Nikosh" pitchFamily="2" charset="0"/>
                <a:cs typeface="Nikosh" pitchFamily="2" charset="0"/>
              </a:rPr>
              <a:t>এই খেলাটির নাম কী?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dirty="0" smtClean="0"/>
              <a:t>         ‘বিজু’ </a:t>
            </a:r>
          </a:p>
          <a:p>
            <a:pPr>
              <a:buNone/>
            </a:pPr>
            <a:r>
              <a:rPr lang="bn-IN" dirty="0" smtClean="0"/>
              <a:t> </a:t>
            </a:r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dirty="0" smtClean="0"/>
              <a:t>‘বাঁশ কোড়ল’    </a:t>
            </a:r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dirty="0" smtClean="0"/>
              <a:t>    ‘ঘিলাখাড়া’</a:t>
            </a:r>
          </a:p>
          <a:p>
            <a:pPr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6" name="Picture 5" descr="adibasi c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765" y="2347271"/>
            <a:ext cx="2184235" cy="1310328"/>
          </a:xfrm>
          <a:prstGeom prst="rect">
            <a:avLst/>
          </a:prstGeom>
        </p:spPr>
      </p:pic>
      <p:pic>
        <p:nvPicPr>
          <p:cNvPr id="7" name="Picture 6" descr="bash ko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886200"/>
            <a:ext cx="2209800" cy="1649104"/>
          </a:xfrm>
          <a:prstGeom prst="rect">
            <a:avLst/>
          </a:prstGeom>
        </p:spPr>
      </p:pic>
      <p:pic>
        <p:nvPicPr>
          <p:cNvPr id="8" name="Picture 7" descr="ghile-ha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181600"/>
            <a:ext cx="2100058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5257800" cy="1143000"/>
          </a:xfrm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8000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057400"/>
          </a:xfrm>
        </p:spPr>
        <p:txBody>
          <a:bodyPr>
            <a:normAutofit fontScale="92500" lnSpcReduction="10000"/>
          </a:bodyPr>
          <a:lstStyle/>
          <a:p>
            <a:r>
              <a:rPr lang="bn-IN" sz="48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তোমার আশে-পাশে কোন ক্ষুদ্র জাতিসত্তা থাকলে, তাদের জীবন যাপন সম্পর্কে  একটি তথ্যচিত্র লিখ-- </a:t>
            </a:r>
            <a:endParaRPr lang="en-US" sz="4800" dirty="0">
              <a:solidFill>
                <a:srgbClr val="0066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Prob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95400"/>
            <a:ext cx="4191000" cy="2707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3124200"/>
            <a:ext cx="2514600" cy="3505200"/>
          </a:xfrm>
        </p:spPr>
        <p:txBody>
          <a:bodyPr>
            <a:normAutofit/>
          </a:bodyPr>
          <a:lstStyle/>
          <a:p>
            <a:r>
              <a:rPr lang="bn-IN" dirty="0" smtClean="0"/>
              <a:t> </a:t>
            </a:r>
            <a:r>
              <a:rPr lang="bn-IN" sz="48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ধ</a:t>
            </a:r>
          </a:p>
          <a:p>
            <a:r>
              <a:rPr lang="bn-IN" sz="48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 ন্য</a:t>
            </a:r>
          </a:p>
          <a:p>
            <a:r>
              <a:rPr lang="bn-IN" sz="48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 বা</a:t>
            </a:r>
          </a:p>
          <a:p>
            <a:r>
              <a:rPr lang="bn-IN" sz="48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 দ </a:t>
            </a:r>
            <a:endParaRPr lang="en-US" sz="4800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11011936_1571967486389689_2578361618230110134_ndonnoba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533400"/>
            <a:ext cx="19431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dibasi sag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838200"/>
            <a:ext cx="3901440" cy="2438400"/>
          </a:xfrm>
          <a:prstGeom prst="rect">
            <a:avLst/>
          </a:prstGeom>
        </p:spPr>
      </p:pic>
      <p:pic>
        <p:nvPicPr>
          <p:cNvPr id="7" name="Picture 6" descr="386269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733800"/>
            <a:ext cx="3886200" cy="259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8288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অনেক</a:t>
            </a:r>
            <a:r>
              <a:rPr lang="en-US" sz="7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অনেক</a:t>
            </a:r>
            <a:r>
              <a:rPr lang="en-US" sz="7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শুভেচ্ছা</a:t>
            </a:r>
            <a:r>
              <a:rPr lang="bn-IN" sz="7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---</a:t>
            </a:r>
            <a:endParaRPr lang="en-US" sz="7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11011936_1571967486389689_2578361618230110134_ndonnob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362200"/>
            <a:ext cx="2535436" cy="4038600"/>
          </a:xfrm>
        </p:spPr>
      </p:pic>
      <p:pic>
        <p:nvPicPr>
          <p:cNvPr id="5" name="Picture 4" descr="1377249456d14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79" y="3352800"/>
            <a:ext cx="4754881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8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en-US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নাম- মুহাম্মাদ শাহীন আল মামুন </a:t>
            </a:r>
          </a:p>
          <a:p>
            <a:r>
              <a:rPr lang="bn-IN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সহকারী শিক্ষক</a:t>
            </a:r>
          </a:p>
          <a:p>
            <a:r>
              <a:rPr lang="bn-IN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বিন্দুবাসিনী সুরকারি বালক উচ্চ বিদ্যালয়, টাঙ্গাইল </a:t>
            </a:r>
            <a:endParaRPr lang="en-US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বিষয়- বাংলাদেশ ও বিশ্বপরিচয়</a:t>
            </a:r>
          </a:p>
          <a:p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শ্রেণী- অষ্টম</a:t>
            </a:r>
          </a:p>
          <a:p>
            <a:r>
              <a:rPr lang="bn-IN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অধ্যায়-১১</a:t>
            </a:r>
          </a:p>
          <a:p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পাঠ-২</a:t>
            </a:r>
            <a:endParaRPr lang="en-US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626913-tn_bookshelf5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72000"/>
            <a:ext cx="1828800" cy="1981200"/>
          </a:xfrm>
          <a:prstGeom prst="rect">
            <a:avLst/>
          </a:prstGeom>
        </p:spPr>
      </p:pic>
      <p:pic>
        <p:nvPicPr>
          <p:cNvPr id="8" name="Picture 7" descr="IMG_20151028_163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800600"/>
            <a:ext cx="2971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43000"/>
          </a:xfrm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বাঙালি ছাড়া আর কোন 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bn-IN" dirty="0" smtClean="0">
                <a:solidFill>
                  <a:srgbClr val="FF0000"/>
                </a:solidFill>
              </a:rPr>
              <a:t> জাতি আমাদের দেশে বাস করে?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295400"/>
            <a:ext cx="3008313" cy="5118100"/>
          </a:xfrm>
        </p:spPr>
        <p:txBody>
          <a:bodyPr>
            <a:noAutofit/>
          </a:bodyPr>
          <a:lstStyle/>
          <a:p>
            <a:r>
              <a:rPr lang="bn-IN" sz="2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চাকমা </a:t>
            </a:r>
          </a:p>
          <a:p>
            <a:r>
              <a:rPr lang="bn-IN" sz="20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গারো</a:t>
            </a:r>
          </a:p>
          <a:p>
            <a:r>
              <a:rPr lang="bn-IN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সাঁওতাল</a:t>
            </a:r>
          </a:p>
          <a:p>
            <a:r>
              <a:rPr lang="bn-IN" sz="2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মারমা</a:t>
            </a:r>
          </a:p>
          <a:p>
            <a:r>
              <a:rPr lang="bn-IN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রাখাইন</a:t>
            </a:r>
          </a:p>
          <a:p>
            <a:r>
              <a:rPr lang="bn-IN" sz="2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ত্রিপুরা</a:t>
            </a:r>
          </a:p>
          <a:p>
            <a:r>
              <a:rPr lang="bn-IN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ম্রো</a:t>
            </a:r>
          </a:p>
          <a:p>
            <a:r>
              <a:rPr lang="bn-IN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বম</a:t>
            </a:r>
          </a:p>
          <a:p>
            <a:r>
              <a:rPr lang="bn-IN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পাংখুয়া</a:t>
            </a:r>
          </a:p>
          <a:p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চাক</a:t>
            </a:r>
          </a:p>
          <a:p>
            <a:r>
              <a:rPr lang="bn-IN" sz="2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খ্যাং</a:t>
            </a:r>
          </a:p>
          <a:p>
            <a:r>
              <a:rPr lang="bn-IN" sz="2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খুমি</a:t>
            </a:r>
          </a:p>
          <a:p>
            <a:r>
              <a:rPr lang="bn-IN" sz="2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লুসাই</a:t>
            </a:r>
          </a:p>
          <a:p>
            <a:r>
              <a:rPr lang="bn-IN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আরও ------- </a:t>
            </a:r>
            <a:endParaRPr lang="en-US" sz="2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1_87968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968817"/>
            <a:ext cx="5111750" cy="39871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rm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আমাদের আজকের পাঠ--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81000" y="1447800"/>
            <a:ext cx="3008313" cy="4691063"/>
          </a:xfrm>
        </p:spPr>
        <p:txBody>
          <a:bodyPr>
            <a:normAutofit/>
          </a:bodyPr>
          <a:lstStyle/>
          <a:p>
            <a:r>
              <a:rPr lang="bn-IN" sz="80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চা </a:t>
            </a:r>
          </a:p>
          <a:p>
            <a:r>
              <a:rPr lang="bn-IN" sz="80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ক </a:t>
            </a:r>
          </a:p>
          <a:p>
            <a:r>
              <a:rPr lang="bn-IN" sz="80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মা </a:t>
            </a:r>
            <a:endParaRPr lang="en-US" sz="8000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Content Placeholder 7" descr="03_55804por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1800" y="2057400"/>
            <a:ext cx="5076825" cy="3057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শিখনফল </a:t>
            </a:r>
            <a:endParaRPr lang="en-US" sz="6000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bn-IN" sz="2800" dirty="0" smtClean="0">
                <a:solidFill>
                  <a:srgbClr val="0000CC"/>
                </a:solidFill>
                <a:latin typeface="Nikosh" pitchFamily="2" charset="0"/>
                <a:cs typeface="Nikosh" pitchFamily="2" charset="0"/>
              </a:rPr>
              <a:t>১। চাকমাদের জীবনধারা ব্যাখ্যা করতে পারবে</a:t>
            </a:r>
          </a:p>
          <a:p>
            <a:r>
              <a:rPr lang="bn-IN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২। চাকমাদের অর্থনীতি, সামাজিক রীতিনীতি ও সাংস্কৃতিক বৈচিত্র বলতে পারবে </a:t>
            </a:r>
            <a:endParaRPr lang="en-US" sz="28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53635_98507_77705ckm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7600" y="228600"/>
            <a:ext cx="3014893" cy="2751931"/>
          </a:xfrm>
        </p:spPr>
      </p:pic>
      <p:pic>
        <p:nvPicPr>
          <p:cNvPr id="6" name="Picture 5" descr="5134949250_7886cf15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57" y="3352800"/>
            <a:ext cx="3318017" cy="2209800"/>
          </a:xfrm>
          <a:prstGeom prst="rect">
            <a:avLst/>
          </a:prstGeom>
        </p:spPr>
      </p:pic>
      <p:pic>
        <p:nvPicPr>
          <p:cNvPr id="7" name="Picture 6" descr="5345a881220e8-12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267200"/>
            <a:ext cx="33337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চাকমাদের</a:t>
            </a:r>
            <a:r>
              <a:rPr lang="en-US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জীবন</a:t>
            </a:r>
            <a:r>
              <a:rPr lang="en-US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যাপনের</a:t>
            </a:r>
            <a:r>
              <a:rPr lang="en-US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 -</a:t>
            </a:r>
            <a:r>
              <a:rPr lang="bn-IN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-</a:t>
            </a:r>
            <a:endParaRPr lang="en-US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চাকমা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পরিবার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আদাম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5134949250_7886cf154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3657600"/>
            <a:ext cx="4004505" cy="2667000"/>
          </a:xfrm>
        </p:spPr>
      </p:pic>
      <p:pic>
        <p:nvPicPr>
          <p:cNvPr id="6" name="Picture 5" descr="386269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95800"/>
            <a:ext cx="3048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চাকমাদের চাষ পদ্ধতিকে বলা হয়---</a:t>
            </a:r>
            <a:r>
              <a:rPr lang="bn-IN" sz="5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IN" sz="5400" dirty="0" smtClean="0">
                <a:latin typeface="Nikosh" pitchFamily="2" charset="0"/>
                <a:cs typeface="Nikosh" pitchFamily="2" charset="0"/>
              </a:rPr>
            </a:br>
            <a:r>
              <a:rPr lang="bn-IN" sz="5400" dirty="0" smtClean="0">
                <a:latin typeface="Nikosh" pitchFamily="2" charset="0"/>
                <a:cs typeface="Nikosh" pitchFamily="2" charset="0"/>
              </a:rPr>
              <a:t>                      </a:t>
            </a:r>
            <a:r>
              <a:rPr lang="bn-IN" sz="6600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জুম</a:t>
            </a:r>
            <a:endParaRPr lang="en-US" sz="6600" dirty="0">
              <a:solidFill>
                <a:schemeClr val="accent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25e025a6259c25e025a7258125e025a625ae_25e025a6259a25e025a625be25e025a625b7__jhum_cultivatiom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4724400"/>
            <a:ext cx="3827660" cy="1947631"/>
          </a:xfrm>
        </p:spPr>
      </p:pic>
      <p:pic>
        <p:nvPicPr>
          <p:cNvPr id="5" name="Picture 4" descr="jum ch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00600"/>
            <a:ext cx="4488873" cy="1828800"/>
          </a:xfrm>
          <a:prstGeom prst="rect">
            <a:avLst/>
          </a:prstGeom>
        </p:spPr>
      </p:pic>
      <p:pic>
        <p:nvPicPr>
          <p:cNvPr id="6" name="Picture 5" descr="PATNITALA-NAOGA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828800"/>
            <a:ext cx="6172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2743200" cy="1371600"/>
          </a:xfrm>
        </p:spPr>
        <p:txBody>
          <a:bodyPr/>
          <a:lstStyle/>
          <a:p>
            <a:r>
              <a:rPr lang="bn-IN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চাকমাদের ধর্মের নাম--</a:t>
            </a:r>
            <a:endParaRPr lang="en-US" sz="40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667000"/>
            <a:ext cx="2743200" cy="3581400"/>
          </a:xfrm>
        </p:spPr>
        <p:txBody>
          <a:bodyPr/>
          <a:lstStyle/>
          <a:p>
            <a:r>
              <a:rPr lang="bn-IN" sz="9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বৌদ্ধ</a:t>
            </a:r>
            <a:endParaRPr lang="en-US" sz="9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Bandarban_বান্দরবান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0" y="1371600"/>
            <a:ext cx="3431508" cy="5334000"/>
          </a:xfrm>
        </p:spPr>
      </p:pic>
      <p:pic>
        <p:nvPicPr>
          <p:cNvPr id="6" name="Picture 5" descr="bod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16400"/>
            <a:ext cx="4419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233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সবাইকে অনেক অনেক শুভেচ্ছা---</vt:lpstr>
      <vt:lpstr>পরিচিতি</vt:lpstr>
      <vt:lpstr>বাঙালি ছাড়া আর কোন কোন জাতি আমাদের দেশে বাস করে? </vt:lpstr>
      <vt:lpstr>আমাদের আজকের পাঠ--</vt:lpstr>
      <vt:lpstr>শিখনফল </vt:lpstr>
      <vt:lpstr>চাকমাদের জীবন যাপনের বৈশিষ্ট্য --</vt:lpstr>
      <vt:lpstr>চাকমাদের চাষ পদ্ধতিকে বলা হয়---                       জুম</vt:lpstr>
      <vt:lpstr>চাকমাদের ধর্মের নাম--</vt:lpstr>
      <vt:lpstr>প্রধান ধর্মীয়  উৎসবের নাম--- </vt:lpstr>
      <vt:lpstr>শ্রেষ্ঠ উৎসব - বিজু</vt:lpstr>
      <vt:lpstr>আরও কিছু বৈশিষ্ট্য </vt:lpstr>
      <vt:lpstr>চাকমা মেয়েদের পরনের কাপড়ের নাম ‘পিনোন’ এবং ‘হাদি’ </vt:lpstr>
      <vt:lpstr>বসবাস করে— রাঙামাটি, বান্দরবান, খাগড়াছড়ি</vt:lpstr>
      <vt:lpstr>একক কাজ </vt:lpstr>
      <vt:lpstr>মূল্যায়ন </vt:lpstr>
      <vt:lpstr>বাড়ির কাজ 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78</cp:revision>
  <dcterms:created xsi:type="dcterms:W3CDTF">2006-08-16T00:00:00Z</dcterms:created>
  <dcterms:modified xsi:type="dcterms:W3CDTF">2016-05-19T05:53:02Z</dcterms:modified>
</cp:coreProperties>
</file>